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sldIdLst>
    <p:sldId id="256" r:id="rId2"/>
    <p:sldId id="257" r:id="rId3"/>
    <p:sldId id="286" r:id="rId4"/>
    <p:sldId id="284" r:id="rId5"/>
    <p:sldId id="258" r:id="rId6"/>
    <p:sldId id="259" r:id="rId7"/>
    <p:sldId id="260" r:id="rId8"/>
    <p:sldId id="288" r:id="rId9"/>
    <p:sldId id="261" r:id="rId10"/>
    <p:sldId id="263" r:id="rId11"/>
    <p:sldId id="264" r:id="rId12"/>
    <p:sldId id="265" r:id="rId13"/>
    <p:sldId id="266" r:id="rId14"/>
    <p:sldId id="289" r:id="rId15"/>
    <p:sldId id="290" r:id="rId16"/>
    <p:sldId id="273" r:id="rId17"/>
    <p:sldId id="274" r:id="rId18"/>
    <p:sldId id="275" r:id="rId19"/>
    <p:sldId id="279" r:id="rId20"/>
    <p:sldId id="280" r:id="rId21"/>
    <p:sldId id="285" r:id="rId22"/>
    <p:sldId id="291" r:id="rId23"/>
    <p:sldId id="29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9456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71107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384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095466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65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694358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235639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73861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66482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53418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05599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35764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48263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70353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56159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404129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71080-5D98-4441-9D86-DF1BF76F9C4A}" type="datetimeFigureOut">
              <a:rPr lang="tr-AZ" smtClean="0"/>
              <a:t>23.09.22</a:t>
            </a:fld>
            <a:endParaRPr lang="tr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EBC4AE-4809-C746-97A5-C781D675E9B6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55693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AF432F-C931-1974-2E70-C1F73E1CE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Q</a:t>
            </a:r>
            <a:r>
              <a:rPr lang="tr-AZ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ulaqcıq fibrilyasiyası zamanı farmakoloji və qeyri-farmakoloji ritm kontrolu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973A7CA-7ED0-80C3-42E7-E00CB6989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tr-TR" sz="3600" dirty="0">
                <a:latin typeface="Palatino Linotype" panose="02040502050505030304" pitchFamily="18" charset="0"/>
              </a:rPr>
              <a:t>S</a:t>
            </a:r>
            <a:r>
              <a:rPr lang="tr-AZ" sz="3600" dirty="0">
                <a:latin typeface="Palatino Linotype" panose="02040502050505030304" pitchFamily="18" charset="0"/>
              </a:rPr>
              <a:t>evinc Əliyeva </a:t>
            </a:r>
          </a:p>
          <a:p>
            <a:pPr algn="r"/>
            <a:r>
              <a:rPr lang="tr-TR" sz="3600" dirty="0">
                <a:latin typeface="Palatino Linotype" panose="02040502050505030304" pitchFamily="18" charset="0"/>
              </a:rPr>
              <a:t>B</a:t>
            </a:r>
            <a:r>
              <a:rPr lang="tr-AZ" sz="3600" dirty="0">
                <a:latin typeface="Palatino Linotype" panose="02040502050505030304" pitchFamily="18" charset="0"/>
              </a:rPr>
              <a:t>akı Sağlamlıq Mərkəzi</a:t>
            </a:r>
          </a:p>
        </p:txBody>
      </p:sp>
    </p:spTree>
    <p:extLst>
      <p:ext uri="{BB962C8B-B14F-4D97-AF65-F5344CB8AC3E}">
        <p14:creationId xmlns:p14="http://schemas.microsoft.com/office/powerpoint/2010/main" val="334803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C5994E-1C8A-9996-5AF8-E345C6D66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alatino Linotype" panose="02040502050505030304" pitchFamily="18" charset="0"/>
              </a:rPr>
              <a:t>K</a:t>
            </a:r>
            <a:r>
              <a:rPr lang="tr-AZ" dirty="0">
                <a:latin typeface="Palatino Linotype" panose="02040502050505030304" pitchFamily="18" charset="0"/>
              </a:rPr>
              <a:t>ardioversiya üçün tövsiyələr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297797-843C-3436-832D-3285CF6FB29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1633" r="7989" b="21602"/>
          <a:stretch/>
        </p:blipFill>
        <p:spPr>
          <a:xfrm>
            <a:off x="838200" y="1690689"/>
            <a:ext cx="10515600" cy="35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7D19836-E890-E3FB-75AC-B6CF36D2F67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22997" r="7989" b="16144"/>
          <a:stretch/>
        </p:blipFill>
        <p:spPr>
          <a:xfrm>
            <a:off x="1021278" y="1579418"/>
            <a:ext cx="10141527" cy="42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5FFBEC-E74B-8EC4-6972-6EA3FAA7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Palatino Linotype" panose="02040502050505030304" pitchFamily="18" charset="0"/>
              </a:rPr>
              <a:t>S</a:t>
            </a:r>
            <a:r>
              <a:rPr lang="tr-AZ" dirty="0">
                <a:latin typeface="Palatino Linotype" panose="02040502050505030304" pitchFamily="18" charset="0"/>
              </a:rPr>
              <a:t>imptomatik QF xəstələrində kateter ablasiyası üçün göstərişlər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400EF8-6CF3-2597-D017-58BB333C37E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2992" r="20547" b="21318"/>
          <a:stretch/>
        </p:blipFill>
        <p:spPr>
          <a:xfrm>
            <a:off x="2592924" y="1905000"/>
            <a:ext cx="7702981" cy="43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2D60EDF-B4BF-87D0-DECF-7AB620E8E06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8260" r="43450" b="13687"/>
          <a:stretch/>
        </p:blipFill>
        <p:spPr>
          <a:xfrm>
            <a:off x="1258784" y="534390"/>
            <a:ext cx="7659585" cy="53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6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90C1F3-AFA6-B69B-7292-CC575B3D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Palatino Linotype" panose="02040502050505030304" pitchFamily="18" charset="0"/>
              </a:rPr>
              <a:t>A</a:t>
            </a:r>
            <a:r>
              <a:rPr lang="tr-AZ" dirty="0">
                <a:latin typeface="Palatino Linotype" panose="02040502050505030304" pitchFamily="18" charset="0"/>
              </a:rPr>
              <a:t>ntiaritmik dərman müalicəsi prinsipləri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F17AD-6819-B093-8C1B-587474D81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AZ" sz="2400" dirty="0">
                <a:latin typeface="Palatino Linotype" panose="02040502050505030304" pitchFamily="18" charset="0"/>
              </a:rPr>
              <a:t>AAD müalicəsi QF ilə əlaqəli simptomları azaltmağı hədəfləyir</a:t>
            </a:r>
          </a:p>
          <a:p>
            <a:r>
              <a:rPr lang="tr-AZ" sz="2400" dirty="0">
                <a:latin typeface="Palatino Linotype" panose="02040502050505030304" pitchFamily="18" charset="0"/>
              </a:rPr>
              <a:t>AAD effektivliyi sinus ritmini saxlamaqdır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K</a:t>
            </a:r>
            <a:r>
              <a:rPr lang="tr-AZ" sz="2400" dirty="0">
                <a:latin typeface="Palatino Linotype" panose="02040502050505030304" pitchFamily="18" charset="0"/>
              </a:rPr>
              <a:t>linik uğurlu AAD müalicəsi QF təkrarlanmalarının qarşısını alır</a:t>
            </a:r>
          </a:p>
          <a:p>
            <a:r>
              <a:rPr lang="tr-TR" sz="2400" dirty="0" err="1">
                <a:latin typeface="Palatino Linotype" panose="02040502050505030304" pitchFamily="18" charset="0"/>
              </a:rPr>
              <a:t>Ə</a:t>
            </a:r>
            <a:r>
              <a:rPr lang="tr-AZ" sz="2400" dirty="0">
                <a:latin typeface="Palatino Linotype" panose="02040502050505030304" pitchFamily="18" charset="0"/>
              </a:rPr>
              <a:t>gər bir AAD uğursuz olarsa digəri ilə əvəz oluna bilər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D</a:t>
            </a:r>
            <a:r>
              <a:rPr lang="tr-AZ" sz="2400" dirty="0">
                <a:latin typeface="Palatino Linotype" panose="02040502050505030304" pitchFamily="18" charset="0"/>
              </a:rPr>
              <a:t>ərmana bağlı proaritmik effekt və ekstrakardiak yan təsirlər sıx rast gəlinir</a:t>
            </a:r>
          </a:p>
          <a:p>
            <a:r>
              <a:rPr lang="tr-AZ" sz="2400" dirty="0">
                <a:latin typeface="Palatino Linotype" panose="02040502050505030304" pitchFamily="18" charset="0"/>
              </a:rPr>
              <a:t>AAD seçimi zamanı təhlükəsizlik effektivlikdən daha üstün tutulur.</a:t>
            </a:r>
          </a:p>
          <a:p>
            <a:endParaRPr lang="tr-AZ" sz="2400" dirty="0">
              <a:latin typeface="Palatino Linotype" panose="02040502050505030304" pitchFamily="18" charset="0"/>
            </a:endParaRPr>
          </a:p>
          <a:p>
            <a:endParaRPr lang="tr-AZ" dirty="0">
              <a:latin typeface="Palatino Linotype" panose="02040502050505030304" pitchFamily="18" charset="0"/>
            </a:endParaRPr>
          </a:p>
          <a:p>
            <a:endParaRPr lang="tr-A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0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9D7DF8-02CF-8EBC-5C6E-649F7ED0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Palatino Linotype" panose="02040502050505030304" pitchFamily="18" charset="0"/>
              </a:rPr>
              <a:t>U</a:t>
            </a:r>
            <a:r>
              <a:rPr lang="tr-AZ" dirty="0">
                <a:latin typeface="Palatino Linotype" panose="02040502050505030304" pitchFamily="18" charset="0"/>
              </a:rPr>
              <a:t>zunmüddətli ritm kontrolu üçün AAD başlanılmasında qaydalar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53F8454-5EAC-10EA-8E82-D29CCB855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AZ" sz="2400" dirty="0">
                <a:latin typeface="Palatino Linotype" panose="02040502050505030304" pitchFamily="18" charset="0"/>
              </a:rPr>
              <a:t>AAD üçün göstərişlər nələrdir?</a:t>
            </a:r>
          </a:p>
          <a:p>
            <a:r>
              <a:rPr lang="tr-AZ" sz="2400" dirty="0">
                <a:latin typeface="Palatino Linotype" panose="02040502050505030304" pitchFamily="18" charset="0"/>
              </a:rPr>
              <a:t>AAD nə zaman başlamalı?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N</a:t>
            </a:r>
            <a:r>
              <a:rPr lang="tr-AZ" sz="2400" dirty="0">
                <a:latin typeface="Palatino Linotype" panose="02040502050505030304" pitchFamily="18" charset="0"/>
              </a:rPr>
              <a:t>ecə seçməli?</a:t>
            </a:r>
          </a:p>
          <a:p>
            <a:r>
              <a:rPr lang="tr-AZ" sz="2400" dirty="0">
                <a:latin typeface="Palatino Linotype" panose="02040502050505030304" pitchFamily="18" charset="0"/>
              </a:rPr>
              <a:t>Proaritmik riski necə azaltmalı?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E</a:t>
            </a:r>
            <a:r>
              <a:rPr lang="tr-AZ" sz="2400" dirty="0">
                <a:latin typeface="Palatino Linotype" panose="02040502050505030304" pitchFamily="18" charset="0"/>
              </a:rPr>
              <a:t>ffektivliyi necə müəyyən etməli?</a:t>
            </a:r>
          </a:p>
          <a:p>
            <a:r>
              <a:rPr lang="tr-TR" sz="2400" dirty="0" err="1">
                <a:latin typeface="Palatino Linotype" panose="02040502050505030304" pitchFamily="18" charset="0"/>
              </a:rPr>
              <a:t>Ə</a:t>
            </a:r>
            <a:r>
              <a:rPr lang="tr-AZ" sz="2400" dirty="0">
                <a:latin typeface="Palatino Linotype" panose="02040502050505030304" pitchFamily="18" charset="0"/>
              </a:rPr>
              <a:t>lavə müdaxilələr və hibrid terapiya</a:t>
            </a:r>
          </a:p>
          <a:p>
            <a:pPr marL="0" indent="0">
              <a:buNone/>
            </a:pPr>
            <a:endParaRPr lang="tr-AZ" dirty="0">
              <a:latin typeface="Palatino Linotype" panose="02040502050505030304" pitchFamily="18" charset="0"/>
            </a:endParaRPr>
          </a:p>
          <a:p>
            <a:endParaRPr lang="tr-AZ" dirty="0">
              <a:latin typeface="Palatino Linotype" panose="02040502050505030304" pitchFamily="18" charset="0"/>
            </a:endParaRPr>
          </a:p>
          <a:p>
            <a:endParaRPr lang="tr-AZ" dirty="0">
              <a:latin typeface="Palatino Linotype" panose="02040502050505030304" pitchFamily="18" charset="0"/>
            </a:endParaRPr>
          </a:p>
          <a:p>
            <a:endParaRPr lang="tr-A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3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FF8913A-66EB-4AD8-C1C2-8A69F95C0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957" t="16448" r="31976" b="14778"/>
          <a:stretch/>
        </p:blipFill>
        <p:spPr>
          <a:xfrm>
            <a:off x="838200" y="535652"/>
            <a:ext cx="10633364" cy="5829521"/>
          </a:xfrm>
        </p:spPr>
      </p:pic>
    </p:spTree>
    <p:extLst>
      <p:ext uri="{BB962C8B-B14F-4D97-AF65-F5344CB8AC3E}">
        <p14:creationId xmlns:p14="http://schemas.microsoft.com/office/powerpoint/2010/main" val="137560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FCF1BC-E6F0-F3FC-AEEF-1838AC7C9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AZ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27EBAC9-BF3A-593D-9D28-CAA108175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468" t="18358" r="31465" b="20237"/>
          <a:stretch/>
        </p:blipFill>
        <p:spPr>
          <a:xfrm>
            <a:off x="838200" y="421512"/>
            <a:ext cx="10882745" cy="6071363"/>
          </a:xfrm>
        </p:spPr>
      </p:pic>
    </p:spTree>
    <p:extLst>
      <p:ext uri="{BB962C8B-B14F-4D97-AF65-F5344CB8AC3E}">
        <p14:creationId xmlns:p14="http://schemas.microsoft.com/office/powerpoint/2010/main" val="7031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1BB22E3-158D-A771-06CF-7ABB71FBF5D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13992" r="19809" b="17235"/>
          <a:stretch/>
        </p:blipFill>
        <p:spPr>
          <a:xfrm>
            <a:off x="838201" y="783771"/>
            <a:ext cx="10515599" cy="5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67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734AFF9-1A22-682E-2651-480AF89B53F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21360" r="7835" b="18599"/>
          <a:stretch/>
        </p:blipFill>
        <p:spPr>
          <a:xfrm>
            <a:off x="838200" y="1543792"/>
            <a:ext cx="10515600" cy="42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5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6FD249-4257-9E98-4F4D-4F7F19802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>
                <a:latin typeface="Palatino Linotype" panose="02040502050505030304" pitchFamily="18" charset="0"/>
              </a:rPr>
              <a:t>Q</a:t>
            </a:r>
            <a:r>
              <a:rPr lang="tr-AZ" sz="2400" dirty="0">
                <a:latin typeface="Palatino Linotype" panose="02040502050505030304" pitchFamily="18" charset="0"/>
              </a:rPr>
              <a:t>ulaqcıq fibrilyasiyası (QF ) ən çox rast gəlinən ritm pozuntusu növü olub, dünyada təqribən 44 milyon əhalidə qulaqcıq fibrilyasiyası/qulaqcıq titrəməsi qeydə alınmaqdadır.</a:t>
            </a:r>
          </a:p>
          <a:p>
            <a:r>
              <a:rPr lang="az-Latn-AZ" sz="2400" dirty="0">
                <a:latin typeface="Palatino Linotype" panose="02040502050505030304" pitchFamily="18" charset="0"/>
              </a:rPr>
              <a:t>Bəzi daha öncədən QF diaqnozu qoyulmamış pasientlər ilk dəfə insult sonrası, sol mədəcik disfunksiyası və ya təsadüfi müayinə nəticəsində aşkara çıxarılır.</a:t>
            </a:r>
          </a:p>
          <a:p>
            <a:r>
              <a:rPr lang="az-Latn-AZ" sz="2400" dirty="0">
                <a:latin typeface="Palatino Linotype" panose="02040502050505030304" pitchFamily="18" charset="0"/>
              </a:rPr>
              <a:t>QF əhəmiyyətli mortallıq və morbidliklə nəticələnir.</a:t>
            </a:r>
            <a:endParaRPr lang="tr-AZ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5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689CAE-3A7A-163F-C9C2-57536B7A60D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0814" r="8142" b="33337"/>
          <a:stretch/>
        </p:blipFill>
        <p:spPr>
          <a:xfrm>
            <a:off x="838200" y="1852550"/>
            <a:ext cx="10515600" cy="4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60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0A70273-4F56-ECC8-155B-676D3963C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52" t="13174" r="18501" b="15051"/>
          <a:stretch/>
        </p:blipFill>
        <p:spPr>
          <a:xfrm>
            <a:off x="855023" y="748145"/>
            <a:ext cx="10450285" cy="5498276"/>
          </a:xfrm>
        </p:spPr>
      </p:pic>
    </p:spTree>
    <p:extLst>
      <p:ext uri="{BB962C8B-B14F-4D97-AF65-F5344CB8AC3E}">
        <p14:creationId xmlns:p14="http://schemas.microsoft.com/office/powerpoint/2010/main" val="1580781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F73928-538D-904A-8BBE-C228F60B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alatino Linotype" panose="02040502050505030304" pitchFamily="18" charset="0"/>
              </a:rPr>
              <a:t>Y</a:t>
            </a:r>
            <a:r>
              <a:rPr lang="tr-AZ" dirty="0">
                <a:latin typeface="Palatino Linotype" panose="02040502050505030304" pitchFamily="18" charset="0"/>
              </a:rPr>
              <a:t>ekun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7F60CB-6BF1-EF0A-A902-325491842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86296"/>
            <a:ext cx="8915400" cy="4224926"/>
          </a:xfrm>
        </p:spPr>
        <p:txBody>
          <a:bodyPr>
            <a:normAutofit lnSpcReduction="10000"/>
          </a:bodyPr>
          <a:lstStyle/>
          <a:p>
            <a:r>
              <a:rPr lang="tr-TR" sz="2400" dirty="0">
                <a:latin typeface="Palatino Linotype" panose="02040502050505030304" pitchFamily="18" charset="0"/>
              </a:rPr>
              <a:t>E</a:t>
            </a:r>
            <a:r>
              <a:rPr lang="tr-AZ" sz="2400" dirty="0">
                <a:latin typeface="Palatino Linotype" panose="02040502050505030304" pitchFamily="18" charset="0"/>
              </a:rPr>
              <a:t>rkən ritm kontrolu geri dönməyən atrial remodelinqi azalda bilər.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Y</a:t>
            </a:r>
            <a:r>
              <a:rPr lang="tr-AZ" sz="2400" dirty="0">
                <a:latin typeface="Palatino Linotype" panose="02040502050505030304" pitchFamily="18" charset="0"/>
              </a:rPr>
              <a:t>üksək riskli xəstələrdə insult, ölüm və ürək çatışmazlığının qarşısını ala bilər.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R</a:t>
            </a:r>
            <a:r>
              <a:rPr lang="tr-AZ" sz="2400" dirty="0">
                <a:latin typeface="Palatino Linotype" panose="02040502050505030304" pitchFamily="18" charset="0"/>
              </a:rPr>
              <a:t>itm kontrol strategiyasına uyğun pasientlər müəyyən edilməlidir.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R</a:t>
            </a:r>
            <a:r>
              <a:rPr lang="tr-AZ" sz="2400" dirty="0">
                <a:latin typeface="Palatino Linotype" panose="02040502050505030304" pitchFamily="18" charset="0"/>
              </a:rPr>
              <a:t>itm kontrolu zamanı xəstənin OAK durumu dəyərləndirilməlidir.</a:t>
            </a:r>
          </a:p>
          <a:p>
            <a:r>
              <a:rPr lang="tr-AZ" sz="2400" dirty="0">
                <a:latin typeface="Palatino Linotype" panose="02040502050505030304" pitchFamily="18" charset="0"/>
              </a:rPr>
              <a:t>AAD təyini zamanı proaritmik riski və orqan toksikliyini minimize etmək gərəklidir.</a:t>
            </a:r>
          </a:p>
          <a:p>
            <a:pPr marL="0" indent="0">
              <a:buNone/>
            </a:pPr>
            <a:endParaRPr lang="tr-AZ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6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7E193D-A34A-8440-0E7E-11627EC9F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6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D</a:t>
            </a:r>
            <a:r>
              <a:rPr lang="tr-AZ" sz="6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iqqətiniz üçün təşəkkürlər</a:t>
            </a:r>
            <a:endParaRPr lang="tr-AZ" sz="60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3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33FDD0-4104-B19A-E717-4F0DEFB29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AZ" sz="2400" dirty="0">
                <a:latin typeface="Palatino Linotype" panose="02040502050505030304" pitchFamily="18" charset="0"/>
                <a:ea typeface="Palatino" pitchFamily="2" charset="0"/>
              </a:rPr>
              <a:t>QF menecmentində son zamanlarda sürətə qarşı ritm kontrolu fikri üstünlük təşkil etməkdədir.</a:t>
            </a:r>
          </a:p>
          <a:p>
            <a:r>
              <a:rPr lang="tr-TR" sz="2400" dirty="0">
                <a:latin typeface="Palatino Linotype" panose="02040502050505030304" pitchFamily="18" charset="0"/>
                <a:ea typeface="Palatino" pitchFamily="2" charset="0"/>
              </a:rPr>
              <a:t>Y</a:t>
            </a:r>
            <a:r>
              <a:rPr lang="tr-AZ" sz="2400" dirty="0">
                <a:latin typeface="Palatino Linotype" panose="02040502050505030304" pitchFamily="18" charset="0"/>
                <a:ea typeface="Palatino" pitchFamily="2" charset="0"/>
              </a:rPr>
              <a:t>eni yaranmış QF-lərdə AAD və ablasiya ilə sinus ritminin bərpa edilməsi ölüm, insult, ürək çatışmazlığı kimi böyük kardiovaskulyar fəsadların qarşısının alınmasında mühüm rol oynayır.</a:t>
            </a:r>
          </a:p>
          <a:p>
            <a:endParaRPr lang="tr-AZ" dirty="0">
              <a:latin typeface="Palatino Linotype" panose="02040502050505030304" pitchFamily="18" charset="0"/>
              <a:ea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6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C249E82-182D-D206-E0E7-9889C71E6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69" t="18904" r="34535" b="17781"/>
          <a:stretch/>
        </p:blipFill>
        <p:spPr>
          <a:xfrm>
            <a:off x="838199" y="341913"/>
            <a:ext cx="10515599" cy="6035136"/>
          </a:xfrm>
        </p:spPr>
      </p:pic>
    </p:spTree>
    <p:extLst>
      <p:ext uri="{BB962C8B-B14F-4D97-AF65-F5344CB8AC3E}">
        <p14:creationId xmlns:p14="http://schemas.microsoft.com/office/powerpoint/2010/main" val="44416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E89F933-A85B-2D30-93C9-51E7E11D3BA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2529" r="35314" b="14779"/>
          <a:stretch/>
        </p:blipFill>
        <p:spPr>
          <a:xfrm>
            <a:off x="838199" y="365125"/>
            <a:ext cx="10515600" cy="602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11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9D2704-C09B-9EDF-1553-7852BB1A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alatino Linotype" panose="02040502050505030304" pitchFamily="18" charset="0"/>
              </a:rPr>
              <a:t>R</a:t>
            </a:r>
            <a:r>
              <a:rPr lang="tr-AZ" dirty="0">
                <a:latin typeface="Palatino Linotype" panose="02040502050505030304" pitchFamily="18" charset="0"/>
              </a:rPr>
              <a:t>itm kontrolu üçün tövsiyələr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991E36-7364-323D-CCDB-9AD65198AA0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8" r="7375" b="50397"/>
          <a:stretch/>
        </p:blipFill>
        <p:spPr>
          <a:xfrm>
            <a:off x="1895635" y="1690688"/>
            <a:ext cx="7165238" cy="132556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390BF31-DF22-C73D-7BDA-46DCEA85544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r="7826" b="35293"/>
          <a:stretch/>
        </p:blipFill>
        <p:spPr>
          <a:xfrm>
            <a:off x="1895636" y="2992622"/>
            <a:ext cx="7165238" cy="16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8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E396FB9-19DB-3199-BCDC-5620BF370CF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2529" r="35467" b="14233"/>
          <a:stretch/>
        </p:blipFill>
        <p:spPr>
          <a:xfrm>
            <a:off x="838200" y="365125"/>
            <a:ext cx="10515600" cy="596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2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E17EAF-2EC0-5F4F-8601-4E08C798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Palatino Linotype" panose="02040502050505030304" pitchFamily="18" charset="0"/>
              </a:rPr>
              <a:t>K</a:t>
            </a:r>
            <a:r>
              <a:rPr lang="tr-AZ" dirty="0">
                <a:latin typeface="Palatino Linotype" panose="02040502050505030304" pitchFamily="18" charset="0"/>
              </a:rPr>
              <a:t>ardioversiya sonrası təqib zamanı hədəflər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14E70B-7830-AABE-DCA0-42D60EED0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sz="2400" dirty="0">
                <a:latin typeface="Palatino Linotype" panose="02040502050505030304" pitchFamily="18" charset="0"/>
              </a:rPr>
              <a:t>K</a:t>
            </a:r>
            <a:r>
              <a:rPr lang="tr-AZ" sz="2400" dirty="0">
                <a:latin typeface="Palatino Linotype" panose="02040502050505030304" pitchFamily="18" charset="0"/>
              </a:rPr>
              <a:t>ardioversiya sonrası EKQ ilə erkən zamanda təkrarlanmanın aşkar edilməsi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S</a:t>
            </a:r>
            <a:r>
              <a:rPr lang="tr-AZ" sz="2400" dirty="0">
                <a:latin typeface="Palatino Linotype" panose="02040502050505030304" pitchFamily="18" charset="0"/>
              </a:rPr>
              <a:t>imptom dəyərləndirilməsi ilə ritm kontrolunun effektivliyinin təyin edilməsi</a:t>
            </a:r>
          </a:p>
          <a:p>
            <a:r>
              <a:rPr lang="tr-AZ" sz="2400" dirty="0">
                <a:latin typeface="Palatino Linotype" panose="02040502050505030304" pitchFamily="18" charset="0"/>
              </a:rPr>
              <a:t>PR, QRS, QTc-nin müntəzəm təqibi ilə proaritmik risk monitorinqi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S</a:t>
            </a:r>
            <a:r>
              <a:rPr lang="tr-AZ" sz="2400" dirty="0">
                <a:latin typeface="Palatino Linotype" panose="02040502050505030304" pitchFamily="18" charset="0"/>
              </a:rPr>
              <a:t>imptom və müalicənin yan təsirləri arasında balansın müəyyən edilməsi</a:t>
            </a:r>
          </a:p>
          <a:p>
            <a:r>
              <a:rPr lang="tr-TR" sz="2400" dirty="0">
                <a:latin typeface="Palatino Linotype" panose="02040502050505030304" pitchFamily="18" charset="0"/>
              </a:rPr>
              <a:t>S</a:t>
            </a:r>
            <a:r>
              <a:rPr lang="tr-AZ" sz="2400" dirty="0">
                <a:latin typeface="Palatino Linotype" panose="02040502050505030304" pitchFamily="18" charset="0"/>
              </a:rPr>
              <a:t>inus ritminin saxlanılması üçün kardiovaskulyar risk menecmenti daxil olmaqla göstəricilərin optimizasiyası</a:t>
            </a:r>
          </a:p>
          <a:p>
            <a:endParaRPr lang="tr-AZ" dirty="0">
              <a:latin typeface="Palatino Linotype" panose="02040502050505030304" pitchFamily="18" charset="0"/>
            </a:endParaRPr>
          </a:p>
          <a:p>
            <a:endParaRPr lang="tr-A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98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F78D469-E388-D63D-8A82-68E7CA5A6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34" t="19026" r="15772" b="25032"/>
          <a:stretch/>
        </p:blipFill>
        <p:spPr>
          <a:xfrm>
            <a:off x="748145" y="365125"/>
            <a:ext cx="10711544" cy="5928797"/>
          </a:xfrm>
        </p:spPr>
      </p:pic>
    </p:spTree>
    <p:extLst>
      <p:ext uri="{BB962C8B-B14F-4D97-AF65-F5344CB8AC3E}">
        <p14:creationId xmlns:p14="http://schemas.microsoft.com/office/powerpoint/2010/main" val="2063525106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{38A16FCE-FAA0-D04F-860C-E15D2DECF9F8}tf10001069</Template>
  <TotalTime>7214</TotalTime>
  <Words>349</Words>
  <Application>Microsoft Macintosh PowerPoint</Application>
  <PresentationFormat>Geniş ekran</PresentationFormat>
  <Paragraphs>41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Palatino Linotype</vt:lpstr>
      <vt:lpstr>Wingdings 3</vt:lpstr>
      <vt:lpstr>Duman</vt:lpstr>
      <vt:lpstr>Qulaqcıq fibrilyasiyası zamanı farmakoloji və qeyri-farmakoloji ritm kontrolu </vt:lpstr>
      <vt:lpstr>PowerPoint Sunusu</vt:lpstr>
      <vt:lpstr>PowerPoint Sunusu</vt:lpstr>
      <vt:lpstr>PowerPoint Sunusu</vt:lpstr>
      <vt:lpstr>PowerPoint Sunusu</vt:lpstr>
      <vt:lpstr>Ritm kontrolu üçün tövsiyələr</vt:lpstr>
      <vt:lpstr>PowerPoint Sunusu</vt:lpstr>
      <vt:lpstr>Kardioversiya sonrası təqib zamanı hədəflər</vt:lpstr>
      <vt:lpstr>PowerPoint Sunusu</vt:lpstr>
      <vt:lpstr>Kardioversiya üçün tövsiyələr</vt:lpstr>
      <vt:lpstr>PowerPoint Sunusu</vt:lpstr>
      <vt:lpstr>Simptomatik QF xəstələrində kateter ablasiyası üçün göstərişlər</vt:lpstr>
      <vt:lpstr>PowerPoint Sunusu</vt:lpstr>
      <vt:lpstr>Antiaritmik dərman müalicəsi prinsipləri</vt:lpstr>
      <vt:lpstr>Uzunmüddətli ritm kontrolu üçün AAD başlanılmasında qaydalar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Yekun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Qulaqcıq fibrilyasiyası zamanı farmakoloji və qeyri-farmakoloji ritm kontrolu </dc:title>
  <dc:creator>Sevinc Aliyeva</dc:creator>
  <cp:lastModifiedBy>Sevinc Aliyeva</cp:lastModifiedBy>
  <cp:revision>2</cp:revision>
  <dcterms:created xsi:type="dcterms:W3CDTF">2022-09-18T08:01:18Z</dcterms:created>
  <dcterms:modified xsi:type="dcterms:W3CDTF">2022-09-24T07:30:25Z</dcterms:modified>
</cp:coreProperties>
</file>